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Advent Pro"/>
      <p:regular r:id="rId36"/>
      <p:bold r:id="rId37"/>
      <p:italic r:id="rId38"/>
      <p:boldItalic r:id="rId39"/>
    </p:embeddedFont>
    <p:embeddedFont>
      <p:font typeface="Archivo Black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77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77" orient="horz"/>
        <p:guide pos="381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Condensed-regular.fntdata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37" Type="http://schemas.openxmlformats.org/officeDocument/2006/relationships/font" Target="fonts/AdventPro-bold.fntdata"/><Relationship Id="rId14" Type="http://schemas.openxmlformats.org/officeDocument/2006/relationships/slide" Target="slides/slide8.xml"/><Relationship Id="rId36" Type="http://schemas.openxmlformats.org/officeDocument/2006/relationships/font" Target="fonts/AdventPro-regular.fntdata"/><Relationship Id="rId17" Type="http://schemas.openxmlformats.org/officeDocument/2006/relationships/slide" Target="slides/slide11.xml"/><Relationship Id="rId39" Type="http://schemas.openxmlformats.org/officeDocument/2006/relationships/font" Target="fonts/AdventPro-boldItalic.fntdata"/><Relationship Id="rId16" Type="http://schemas.openxmlformats.org/officeDocument/2006/relationships/slide" Target="slides/slide10.xml"/><Relationship Id="rId38" Type="http://schemas.openxmlformats.org/officeDocument/2006/relationships/font" Target="fonts/AdventPr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09f53e77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209f53e77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209f53e77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e68210098_0_4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e68210098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1e68210098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e68210098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1e68210098_0_4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e68210098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e68210098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09f53e77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209f53e77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09f53e77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09f53e77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209f53e77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09f53e77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209f53e77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09f53e77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09f53e77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209f53e771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1e68210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1e68210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68210098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1e68210098_0_4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e68210098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e68210098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e68210098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e68210098_0_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e68210098_0_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1e68210098_0_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e7429cd7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1e7429cd7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>
  <p:cSld name="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6458593" y="1136179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/>
          <p:nvPr>
            <p:ph idx="3" type="pic"/>
          </p:nvPr>
        </p:nvSpPr>
        <p:spPr>
          <a:xfrm>
            <a:off x="9543316" y="4275986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-description">
  <p:cSld name="Screen-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>
            <p:ph idx="2" type="pic"/>
          </p:nvPr>
        </p:nvSpPr>
        <p:spPr>
          <a:xfrm>
            <a:off x="2161259" y="152792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eño personalizado">
  <p:cSld name="3_Diseño personalizad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>
            <p:ph idx="2" type="pic"/>
          </p:nvPr>
        </p:nvSpPr>
        <p:spPr>
          <a:xfrm>
            <a:off x="719014" y="2115529"/>
            <a:ext cx="1958880" cy="3506979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/>
          <p:nvPr>
            <p:ph idx="3" type="pic"/>
          </p:nvPr>
        </p:nvSpPr>
        <p:spPr>
          <a:xfrm>
            <a:off x="3119093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/>
          <p:nvPr>
            <p:ph idx="4" type="pic"/>
          </p:nvPr>
        </p:nvSpPr>
        <p:spPr>
          <a:xfrm>
            <a:off x="530434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/>
          <p:nvPr>
            <p:ph idx="5" type="pic"/>
          </p:nvPr>
        </p:nvSpPr>
        <p:spPr>
          <a:xfrm>
            <a:off x="748959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/>
          <p:nvPr>
            <p:ph idx="6" type="pic"/>
          </p:nvPr>
        </p:nvSpPr>
        <p:spPr>
          <a:xfrm>
            <a:off x="9674842" y="1927002"/>
            <a:ext cx="1983548" cy="355114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-Moxkup">
  <p:cSld name="Desktop-Moxkup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>
            <p:ph idx="2" type="pic"/>
          </p:nvPr>
        </p:nvSpPr>
        <p:spPr>
          <a:xfrm>
            <a:off x="3895725" y="2171700"/>
            <a:ext cx="5010150" cy="30226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t-mockup">
  <p:cSld name="Tablet-mockup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>
            <p:ph idx="2" type="pic"/>
          </p:nvPr>
        </p:nvSpPr>
        <p:spPr>
          <a:xfrm>
            <a:off x="1927514" y="1657350"/>
            <a:ext cx="2888673" cy="386022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cs-2">
  <p:cSld name="Statics-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2135859" y="152792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cation">
  <p:cSld name="Loca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798291" y="2228648"/>
            <a:ext cx="1387268" cy="1697444"/>
          </a:xfrm>
          <a:prstGeom prst="roundRect">
            <a:avLst>
              <a:gd fmla="val 1006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8"/>
          <p:cNvSpPr/>
          <p:nvPr>
            <p:ph idx="3" type="pic"/>
          </p:nvPr>
        </p:nvSpPr>
        <p:spPr>
          <a:xfrm>
            <a:off x="4567521" y="2228648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/>
          <p:nvPr>
            <p:ph idx="4" type="pic"/>
          </p:nvPr>
        </p:nvSpPr>
        <p:spPr>
          <a:xfrm>
            <a:off x="8333763" y="2228648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8"/>
          <p:cNvSpPr/>
          <p:nvPr>
            <p:ph idx="5" type="pic"/>
          </p:nvPr>
        </p:nvSpPr>
        <p:spPr>
          <a:xfrm>
            <a:off x="798291" y="4425564"/>
            <a:ext cx="1387268" cy="1697444"/>
          </a:xfrm>
          <a:prstGeom prst="roundRect">
            <a:avLst>
              <a:gd fmla="val 10065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8"/>
          <p:cNvSpPr/>
          <p:nvPr>
            <p:ph idx="6" type="pic"/>
          </p:nvPr>
        </p:nvSpPr>
        <p:spPr>
          <a:xfrm>
            <a:off x="4567521" y="4425564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8"/>
          <p:cNvSpPr/>
          <p:nvPr>
            <p:ph idx="7" type="pic"/>
          </p:nvPr>
        </p:nvSpPr>
        <p:spPr>
          <a:xfrm>
            <a:off x="8333763" y="4425564"/>
            <a:ext cx="1414307" cy="1697444"/>
          </a:xfrm>
          <a:prstGeom prst="roundRect">
            <a:avLst>
              <a:gd fmla="val 803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slide-2">
  <p:cSld name="Half-slide-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/>
          <p:nvPr>
            <p:ph idx="2" type="pic"/>
          </p:nvPr>
        </p:nvSpPr>
        <p:spPr>
          <a:xfrm>
            <a:off x="0" y="0"/>
            <a:ext cx="6132512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-image">
  <p:cSld name="Full-width-imag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/>
          <p:nvPr>
            <p:ph idx="3" type="pic"/>
          </p:nvPr>
        </p:nvSpPr>
        <p:spPr>
          <a:xfrm>
            <a:off x="5620536" y="476877"/>
            <a:ext cx="950928" cy="979415"/>
          </a:xfrm>
          <a:prstGeom prst="roundRect">
            <a:avLst>
              <a:gd fmla="val 20821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21"/>
          <p:cNvGrpSpPr/>
          <p:nvPr/>
        </p:nvGrpSpPr>
        <p:grpSpPr>
          <a:xfrm>
            <a:off x="2373534" y="-1606019"/>
            <a:ext cx="13475391" cy="12996291"/>
            <a:chOff x="6574956" y="458802"/>
            <a:chExt cx="5641002" cy="6039986"/>
          </a:xfrm>
        </p:grpSpPr>
        <p:sp>
          <p:nvSpPr>
            <p:cNvPr id="80" name="Google Shape;80;p21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1160867" y="1525600"/>
            <a:ext cx="9225600" cy="468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29845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AutoNum type="arabicPeriod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solidFill>
                  <a:schemeClr val="dk1"/>
                </a:solidFill>
              </a:defRPr>
            </a:lvl1pPr>
            <a:lvl2pPr lvl="1" rtl="0">
              <a:buNone/>
              <a:defRPr sz="1900">
                <a:solidFill>
                  <a:schemeClr val="dk1"/>
                </a:solidFill>
              </a:defRPr>
            </a:lvl2pPr>
            <a:lvl3pPr lvl="2" rtl="0">
              <a:buNone/>
              <a:defRPr sz="1900">
                <a:solidFill>
                  <a:schemeClr val="dk1"/>
                </a:solidFill>
              </a:defRPr>
            </a:lvl3pPr>
            <a:lvl4pPr lvl="3" rtl="0">
              <a:buNone/>
              <a:defRPr sz="1900">
                <a:solidFill>
                  <a:schemeClr val="dk1"/>
                </a:solidFill>
              </a:defRPr>
            </a:lvl4pPr>
            <a:lvl5pPr lvl="4" rtl="0">
              <a:buNone/>
              <a:defRPr sz="1900">
                <a:solidFill>
                  <a:schemeClr val="dk1"/>
                </a:solidFill>
              </a:defRPr>
            </a:lvl5pPr>
            <a:lvl6pPr lvl="5" rtl="0">
              <a:buNone/>
              <a:defRPr sz="1900">
                <a:solidFill>
                  <a:schemeClr val="dk1"/>
                </a:solidFill>
              </a:defRPr>
            </a:lvl6pPr>
            <a:lvl7pPr lvl="6" rtl="0">
              <a:buNone/>
              <a:defRPr sz="1900">
                <a:solidFill>
                  <a:schemeClr val="dk1"/>
                </a:solidFill>
              </a:defRPr>
            </a:lvl7pPr>
            <a:lvl8pPr lvl="7" rtl="0">
              <a:buNone/>
              <a:defRPr sz="1900">
                <a:solidFill>
                  <a:schemeClr val="dk1"/>
                </a:solidFill>
              </a:defRPr>
            </a:lvl8pPr>
            <a:lvl9pPr lvl="8" rtl="0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ctrTitle"/>
          </p:nvPr>
        </p:nvSpPr>
        <p:spPr>
          <a:xfrm>
            <a:off x="7488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1163267" y="4120633"/>
            <a:ext cx="27360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5" name="Google Shape;95;p24"/>
          <p:cNvSpPr txBox="1"/>
          <p:nvPr>
            <p:ph idx="2" type="ctrTitle"/>
          </p:nvPr>
        </p:nvSpPr>
        <p:spPr>
          <a:xfrm>
            <a:off x="43136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24"/>
          <p:cNvSpPr txBox="1"/>
          <p:nvPr>
            <p:ph idx="3" type="subTitle"/>
          </p:nvPr>
        </p:nvSpPr>
        <p:spPr>
          <a:xfrm>
            <a:off x="4617200" y="2715666"/>
            <a:ext cx="29577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7" name="Google Shape;97;p24"/>
          <p:cNvSpPr txBox="1"/>
          <p:nvPr>
            <p:ph idx="4" type="ctrTitle"/>
          </p:nvPr>
        </p:nvSpPr>
        <p:spPr>
          <a:xfrm>
            <a:off x="7878400" y="3739618"/>
            <a:ext cx="3564900" cy="570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4"/>
          <p:cNvSpPr txBox="1"/>
          <p:nvPr>
            <p:ph idx="5" type="subTitle"/>
          </p:nvPr>
        </p:nvSpPr>
        <p:spPr>
          <a:xfrm>
            <a:off x="8182000" y="4120633"/>
            <a:ext cx="2957700" cy="133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99" name="Google Shape;99;p24"/>
          <p:cNvSpPr txBox="1"/>
          <p:nvPr>
            <p:ph idx="6" type="ctrTitle"/>
          </p:nvPr>
        </p:nvSpPr>
        <p:spPr>
          <a:xfrm>
            <a:off x="2619801" y="470467"/>
            <a:ext cx="6952500" cy="126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960000" y="477532"/>
            <a:ext cx="10272000" cy="73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●"/>
              <a:defRPr sz="1700"/>
            </a:lvl1pPr>
            <a:lvl2pPr indent="-3810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/>
              <a:buChar char="○"/>
              <a:defRPr/>
            </a:lvl2pPr>
            <a:lvl3pPr indent="-355600" lvl="2" marL="1371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■"/>
              <a:defRPr/>
            </a:lvl3pPr>
            <a:lvl4pPr indent="-342900" lvl="3" marL="1828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■"/>
              <a:defRPr/>
            </a:lvl9pPr>
          </a:lstStyle>
          <a:p/>
        </p:txBody>
      </p:sp>
      <p:cxnSp>
        <p:nvCxnSpPr>
          <p:cNvPr id="104" name="Google Shape;104;p25"/>
          <p:cNvCxnSpPr/>
          <p:nvPr/>
        </p:nvCxnSpPr>
        <p:spPr>
          <a:xfrm>
            <a:off x="0" y="1331133"/>
            <a:ext cx="228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slide">
  <p:cSld name="Half-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6059488" y="0"/>
            <a:ext cx="6132512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6059488" y="0"/>
            <a:ext cx="6132512" cy="6858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cs-1">
  <p:cSld name="Statics-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>
            <p:ph idx="2" type="pic"/>
          </p:nvPr>
        </p:nvSpPr>
        <p:spPr>
          <a:xfrm>
            <a:off x="7860097" y="1708337"/>
            <a:ext cx="2215107" cy="3965703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-presentation">
  <p:cSld name="App-presenta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>
            <p:ph idx="2" type="pic"/>
          </p:nvPr>
        </p:nvSpPr>
        <p:spPr>
          <a:xfrm>
            <a:off x="7567499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/>
          <p:nvPr>
            <p:ph idx="3" type="pic"/>
          </p:nvPr>
        </p:nvSpPr>
        <p:spPr>
          <a:xfrm>
            <a:off x="2721488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08433" y="1757961"/>
            <a:ext cx="2859066" cy="510003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/>
          <p:nvPr>
            <p:ph idx="4" type="pic"/>
          </p:nvPr>
        </p:nvSpPr>
        <p:spPr>
          <a:xfrm>
            <a:off x="5198776" y="2602339"/>
            <a:ext cx="1894974" cy="3392569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"/>
          <p:cNvSpPr/>
          <p:nvPr>
            <p:ph idx="5" type="pic"/>
          </p:nvPr>
        </p:nvSpPr>
        <p:spPr>
          <a:xfrm>
            <a:off x="9781890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/>
          <p:nvPr>
            <p:ph idx="6" type="pic"/>
          </p:nvPr>
        </p:nvSpPr>
        <p:spPr>
          <a:xfrm>
            <a:off x="507097" y="2461830"/>
            <a:ext cx="1903013" cy="3406961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>
            <p:ph idx="2" type="pic"/>
          </p:nvPr>
        </p:nvSpPr>
        <p:spPr>
          <a:xfrm>
            <a:off x="7527656" y="1718632"/>
            <a:ext cx="3195344" cy="3291068"/>
          </a:xfrm>
          <a:prstGeom prst="roundRect">
            <a:avLst>
              <a:gd fmla="val 20821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acteristics-2">
  <p:cSld name="Characteristics-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>
            <p:ph idx="2" type="pic"/>
          </p:nvPr>
        </p:nvSpPr>
        <p:spPr>
          <a:xfrm>
            <a:off x="3148543" y="-491594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/>
          <p:nvPr>
            <p:ph idx="3" type="pic"/>
          </p:nvPr>
        </p:nvSpPr>
        <p:spPr>
          <a:xfrm>
            <a:off x="510999" y="609442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/>
          <p:nvPr>
            <p:ph idx="4" type="pic"/>
          </p:nvPr>
        </p:nvSpPr>
        <p:spPr>
          <a:xfrm>
            <a:off x="3198096" y="3803712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/>
          <p:nvPr>
            <p:ph idx="5" type="pic"/>
          </p:nvPr>
        </p:nvSpPr>
        <p:spPr>
          <a:xfrm>
            <a:off x="510999" y="5033551"/>
            <a:ext cx="2127250" cy="380841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">
  <p:cSld name="Feature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>
            <p:ph idx="2" type="pic"/>
          </p:nvPr>
        </p:nvSpPr>
        <p:spPr>
          <a:xfrm>
            <a:off x="6096000" y="2013547"/>
            <a:ext cx="2291938" cy="410325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/>
          <p:nvPr>
            <p:ph idx="3" type="pic"/>
          </p:nvPr>
        </p:nvSpPr>
        <p:spPr>
          <a:xfrm>
            <a:off x="8938351" y="724573"/>
            <a:ext cx="2291938" cy="4103253"/>
          </a:xfrm>
          <a:prstGeom prst="roundRect">
            <a:avLst>
              <a:gd fmla="val 4238" name="adj"/>
            </a:avLst>
          </a:prstGeom>
          <a:solidFill>
            <a:srgbClr val="F2F2F2"/>
          </a:solidFill>
          <a:ln>
            <a:noFill/>
          </a:ln>
          <a:effectLst>
            <a:outerShdw blurRad="1016000" rotWithShape="0" algn="t" dir="54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1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7.xml"/><Relationship Id="rId1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/>
        </p:nvSpPr>
        <p:spPr>
          <a:xfrm>
            <a:off x="11676887" y="66977"/>
            <a:ext cx="641381" cy="32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100">
                <a:solidFill>
                  <a:srgbClr val="A890F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>
              <a:solidFill>
                <a:srgbClr val="A890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5400000">
            <a:off x="11989584" y="283363"/>
            <a:ext cx="46055" cy="358775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00" scaled="0"/>
        </a:gra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6"/>
          <p:cNvGrpSpPr/>
          <p:nvPr/>
        </p:nvGrpSpPr>
        <p:grpSpPr>
          <a:xfrm>
            <a:off x="6574956" y="458802"/>
            <a:ext cx="5641002" cy="6039986"/>
            <a:chOff x="6574956" y="458802"/>
            <a:chExt cx="5641002" cy="6039986"/>
          </a:xfrm>
        </p:grpSpPr>
        <p:sp>
          <p:nvSpPr>
            <p:cNvPr id="112" name="Google Shape;112;p26"/>
            <p:cNvSpPr/>
            <p:nvPr/>
          </p:nvSpPr>
          <p:spPr>
            <a:xfrm rot="581137">
              <a:off x="6986900" y="826212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6"/>
          <p:cNvSpPr/>
          <p:nvPr/>
        </p:nvSpPr>
        <p:spPr>
          <a:xfrm>
            <a:off x="763324" y="5412800"/>
            <a:ext cx="899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By: Reagan Esteves, Jamie Hartman, Charles Tyndal, and Chenyu Zhao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Faculty Mentors: Dr. Zhengming Ding and Dr. Jihun Hamm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763325" y="1777150"/>
            <a:ext cx="94560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rgbClr val="262626"/>
                </a:solidFill>
              </a:rPr>
              <a:t>Skin Disease Diagnosis on Darker Skin</a:t>
            </a:r>
            <a:endParaRPr b="1" i="0" sz="6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/>
          <p:nvPr/>
        </p:nvSpPr>
        <p:spPr>
          <a:xfrm rot="-7121328">
            <a:off x="5425280" y="128404"/>
            <a:ext cx="1193498" cy="1314418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/>
        </p:nvSpPr>
        <p:spPr>
          <a:xfrm>
            <a:off x="109600" y="73850"/>
            <a:ext cx="1189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/>
              <a:t>Pickling Mask RCNN &amp; Unpickling</a:t>
            </a:r>
            <a:endParaRPr b="1" sz="4400"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25" y="2221625"/>
            <a:ext cx="6553200" cy="2190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0" l="0" r="39968" t="0"/>
          <a:stretch/>
        </p:blipFill>
        <p:spPr>
          <a:xfrm>
            <a:off x="8250325" y="935750"/>
            <a:ext cx="3282175" cy="58482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35"/>
          <p:cNvSpPr txBox="1"/>
          <p:nvPr/>
        </p:nvSpPr>
        <p:spPr>
          <a:xfrm>
            <a:off x="240925" y="980525"/>
            <a:ext cx="800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ES" sz="1800"/>
              <a:t>Purpose: </a:t>
            </a:r>
            <a:r>
              <a:rPr lang="es-ES" sz="1800"/>
              <a:t>Converting p</a:t>
            </a:r>
            <a:r>
              <a:rPr lang="es-ES" sz="1800"/>
              <a:t>ython object into a byte stream for easier storage and access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" sz="1800"/>
              <a:t>Pickling to the bounding box, Unpickling to view the pickled results</a:t>
            </a:r>
            <a:endParaRPr sz="18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025" y="4637663"/>
            <a:ext cx="3598064" cy="2146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35"/>
          <p:cNvSpPr txBox="1"/>
          <p:nvPr/>
        </p:nvSpPr>
        <p:spPr>
          <a:xfrm>
            <a:off x="5191125" y="3981275"/>
            <a:ext cx="22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0000"/>
                </a:solidFill>
              </a:rPr>
              <a:t>Pickling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10271950" y="6352925"/>
            <a:ext cx="136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0000"/>
                </a:solidFill>
              </a:rPr>
              <a:t>Unpickling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171201" y="112811"/>
            <a:ext cx="394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</a:rPr>
              <a:t>Superpixel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300750" y="1073250"/>
            <a:ext cx="5415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s-ES" sz="2200">
                <a:solidFill>
                  <a:srgbClr val="262626"/>
                </a:solidFill>
              </a:rPr>
              <a:t>Clustering pixels based on shared similar visual characteristics </a:t>
            </a:r>
            <a:r>
              <a:rPr b="1" lang="es-ES" sz="2200">
                <a:solidFill>
                  <a:srgbClr val="262626"/>
                </a:solidFill>
              </a:rPr>
              <a:t>(color)</a:t>
            </a:r>
            <a:endParaRPr b="1" sz="2200">
              <a:solidFill>
                <a:srgbClr val="262626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b="1" lang="es-ES" sz="2200">
                <a:solidFill>
                  <a:srgbClr val="262626"/>
                </a:solidFill>
              </a:rPr>
              <a:t>Purpose :</a:t>
            </a:r>
            <a:endParaRPr b="1"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To simplify and reduce the complexity of image</a:t>
            </a:r>
            <a:r>
              <a:rPr b="1" lang="es-ES" sz="2200">
                <a:solidFill>
                  <a:srgbClr val="262626"/>
                </a:solidFill>
              </a:rPr>
              <a:t> (segmentation)</a:t>
            </a:r>
            <a:endParaRPr b="1"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Easier skin disease recognition using the color channel</a:t>
            </a:r>
            <a:endParaRPr sz="2200">
              <a:solidFill>
                <a:srgbClr val="262626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●"/>
            </a:pPr>
            <a:r>
              <a:rPr lang="es-ES" sz="2200">
                <a:solidFill>
                  <a:srgbClr val="262626"/>
                </a:solidFill>
              </a:rPr>
              <a:t>Example: Buruli Ulcer (red wound)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Use RGB channel in superpixel to find clusters of red pixels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Detect most red cluster based on euclidean and base distance</a:t>
            </a:r>
            <a:endParaRPr sz="2200">
              <a:solidFill>
                <a:srgbClr val="262626"/>
              </a:solidFill>
            </a:endParaRPr>
          </a:p>
          <a:p>
            <a:pPr indent="-3683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Char char="○"/>
            </a:pPr>
            <a:r>
              <a:rPr lang="es-ES" sz="2200">
                <a:solidFill>
                  <a:srgbClr val="262626"/>
                </a:solidFill>
              </a:rPr>
              <a:t>Obtain most red superpixel mask</a:t>
            </a:r>
            <a:endParaRPr sz="2200">
              <a:solidFill>
                <a:srgbClr val="262626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425" y="600500"/>
            <a:ext cx="4988675" cy="954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62" y="1879125"/>
            <a:ext cx="5858600" cy="443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rgbClr val="EA8D8D">
                  <a:alpha val="45882"/>
                </a:srgbClr>
              </a:gs>
              <a:gs pos="99000">
                <a:srgbClr val="A890FE">
                  <a:alpha val="31764"/>
                </a:srgbClr>
              </a:gs>
              <a:gs pos="100000">
                <a:srgbClr val="A890FE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67487" y="591625"/>
            <a:ext cx="6422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600">
                <a:solidFill>
                  <a:schemeClr val="dk1"/>
                </a:solidFill>
              </a:rPr>
              <a:t>Superpixel Cropping</a:t>
            </a:r>
            <a:endParaRPr sz="4600"/>
          </a:p>
        </p:txBody>
      </p:sp>
      <p:sp>
        <p:nvSpPr>
          <p:cNvPr id="250" name="Google Shape;250;p37"/>
          <p:cNvSpPr/>
          <p:nvPr/>
        </p:nvSpPr>
        <p:spPr>
          <a:xfrm>
            <a:off x="214800" y="1565550"/>
            <a:ext cx="5674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s-ES" sz="2300">
                <a:solidFill>
                  <a:schemeClr val="dk1"/>
                </a:solidFill>
              </a:rPr>
              <a:t>Purpose: </a:t>
            </a:r>
            <a:r>
              <a:rPr lang="es-ES" sz="2300">
                <a:solidFill>
                  <a:schemeClr val="dk1"/>
                </a:solidFill>
              </a:rPr>
              <a:t>crop image to skin disease area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s-ES" sz="2300">
                <a:solidFill>
                  <a:srgbClr val="262626"/>
                </a:solidFill>
              </a:rPr>
              <a:t>Example: Buruli Ulcer cont’d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make bounding box on most red superpixel mask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make bounding box larger</a:t>
            </a:r>
            <a:endParaRPr sz="2300">
              <a:solidFill>
                <a:srgbClr val="262626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300"/>
              <a:buChar char="○"/>
            </a:pPr>
            <a:r>
              <a:rPr lang="es-ES" sz="2300">
                <a:solidFill>
                  <a:srgbClr val="262626"/>
                </a:solidFill>
              </a:rPr>
              <a:t>crop to the bounding box size</a:t>
            </a:r>
            <a:endParaRPr sz="2300">
              <a:solidFill>
                <a:srgbClr val="262626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140" y="895725"/>
            <a:ext cx="5577725" cy="53850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875" y="4218175"/>
            <a:ext cx="3562350" cy="240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273649" y="106700"/>
            <a:ext cx="11805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Superpixel + Crop Results (RGB) -Low Res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59" name="Google Shape;259;p38"/>
          <p:cNvCxnSpPr/>
          <p:nvPr/>
        </p:nvCxnSpPr>
        <p:spPr>
          <a:xfrm>
            <a:off x="-36500" y="9937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38"/>
          <p:cNvCxnSpPr/>
          <p:nvPr/>
        </p:nvCxnSpPr>
        <p:spPr>
          <a:xfrm>
            <a:off x="0" y="6807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1" name="Google Shape;261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1338" y="1114072"/>
            <a:ext cx="4707984" cy="29111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38"/>
          <p:cNvSpPr txBox="1"/>
          <p:nvPr/>
        </p:nvSpPr>
        <p:spPr>
          <a:xfrm>
            <a:off x="273650" y="1066875"/>
            <a:ext cx="6436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highlight>
                  <a:srgbClr val="6AA84F"/>
                </a:highlight>
              </a:rPr>
              <a:t>Good </a:t>
            </a:r>
            <a:r>
              <a:rPr lang="es-ES" sz="2200">
                <a:solidFill>
                  <a:schemeClr val="dk1"/>
                </a:solidFill>
              </a:rPr>
              <a:t>=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r>
              <a:rPr lang="es-ES" sz="2200">
                <a:solidFill>
                  <a:schemeClr val="dk1"/>
                </a:solidFill>
              </a:rPr>
              <a:t> = Partial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r>
              <a:rPr lang="es-ES" sz="2200">
                <a:solidFill>
                  <a:schemeClr val="dk1"/>
                </a:solidFill>
              </a:rPr>
              <a:t> = No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Accuracy :</a:t>
            </a:r>
            <a:r>
              <a:rPr lang="es-ES" sz="2200">
                <a:solidFill>
                  <a:schemeClr val="dk1"/>
                </a:solidFill>
              </a:rPr>
              <a:t> Poor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Problems:</a:t>
            </a:r>
            <a:r>
              <a:rPr lang="es-ES" sz="2200">
                <a:solidFill>
                  <a:schemeClr val="dk1"/>
                </a:solidFill>
              </a:rPr>
              <a:t> High composition of red pixels in brown and white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463" y="4512450"/>
            <a:ext cx="3416974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633" y="4497800"/>
            <a:ext cx="3416967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825" y="4497801"/>
            <a:ext cx="3262050" cy="21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1683025" y="4145488"/>
            <a:ext cx="24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6AA84F"/>
                </a:highlight>
              </a:rPr>
              <a:t>Good </a:t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>
            <a:off x="4998800" y="4145500"/>
            <a:ext cx="17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endParaRPr/>
          </a:p>
        </p:txBody>
      </p:sp>
      <p:sp>
        <p:nvSpPr>
          <p:cNvPr id="268" name="Google Shape;268;p38"/>
          <p:cNvSpPr txBox="1"/>
          <p:nvPr/>
        </p:nvSpPr>
        <p:spPr>
          <a:xfrm>
            <a:off x="8620925" y="4145500"/>
            <a:ext cx="21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273649" y="106700"/>
            <a:ext cx="11805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Superpixel + Crop Results (RGB) -High Res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275" name="Google Shape;275;p39"/>
          <p:cNvCxnSpPr/>
          <p:nvPr/>
        </p:nvCxnSpPr>
        <p:spPr>
          <a:xfrm>
            <a:off x="-36500" y="9937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9"/>
          <p:cNvCxnSpPr/>
          <p:nvPr/>
        </p:nvCxnSpPr>
        <p:spPr>
          <a:xfrm>
            <a:off x="0" y="6807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7" name="Google Shape;277;p39"/>
          <p:cNvSpPr txBox="1"/>
          <p:nvPr/>
        </p:nvSpPr>
        <p:spPr>
          <a:xfrm>
            <a:off x="273650" y="1066875"/>
            <a:ext cx="64365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highlight>
                  <a:srgbClr val="6AA84F"/>
                </a:highlight>
              </a:rPr>
              <a:t>Good </a:t>
            </a:r>
            <a:r>
              <a:rPr lang="es-ES" sz="2200">
                <a:solidFill>
                  <a:schemeClr val="dk1"/>
                </a:solidFill>
              </a:rPr>
              <a:t>=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r>
              <a:rPr lang="es-ES" sz="2200">
                <a:solidFill>
                  <a:schemeClr val="dk1"/>
                </a:solidFill>
              </a:rPr>
              <a:t> = Partial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r>
              <a:rPr lang="es-ES" sz="2200">
                <a:solidFill>
                  <a:schemeClr val="dk1"/>
                </a:solidFill>
              </a:rPr>
              <a:t> = No crop on skin disease area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Accuracy :</a:t>
            </a:r>
            <a:r>
              <a:rPr lang="es-ES" sz="2200">
                <a:solidFill>
                  <a:schemeClr val="dk1"/>
                </a:solidFill>
              </a:rPr>
              <a:t> Extremely Poor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s-ES" sz="2200">
                <a:solidFill>
                  <a:schemeClr val="dk1"/>
                </a:solidFill>
              </a:rPr>
              <a:t>Problems:</a:t>
            </a:r>
            <a:r>
              <a:rPr lang="es-ES" sz="2200">
                <a:solidFill>
                  <a:schemeClr val="dk1"/>
                </a:solidFill>
              </a:rPr>
              <a:t> Many files not working, longer run times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683025" y="4145488"/>
            <a:ext cx="241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6AA84F"/>
                </a:highlight>
              </a:rPr>
              <a:t>Good </a:t>
            </a:r>
            <a:endParaRPr/>
          </a:p>
        </p:txBody>
      </p:sp>
      <p:sp>
        <p:nvSpPr>
          <p:cNvPr id="279" name="Google Shape;279;p39"/>
          <p:cNvSpPr txBox="1"/>
          <p:nvPr/>
        </p:nvSpPr>
        <p:spPr>
          <a:xfrm>
            <a:off x="4998800" y="4145500"/>
            <a:ext cx="177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F1C232"/>
                </a:highlight>
              </a:rPr>
              <a:t>Mid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8620925" y="4145500"/>
            <a:ext cx="218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>
                <a:solidFill>
                  <a:schemeClr val="dk1"/>
                </a:solidFill>
                <a:highlight>
                  <a:srgbClr val="CC0000"/>
                </a:highlight>
              </a:rPr>
              <a:t>Bad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9775" y="4668702"/>
            <a:ext cx="2746774" cy="2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00" y="4737275"/>
            <a:ext cx="3242704" cy="2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700" y="4699600"/>
            <a:ext cx="3183325" cy="19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4825" y="1050825"/>
            <a:ext cx="4927850" cy="3037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/>
          <p:nvPr>
            <p:ph idx="2" type="pic"/>
          </p:nvPr>
        </p:nvSpPr>
        <p:spPr>
          <a:xfrm>
            <a:off x="5980050" y="0"/>
            <a:ext cx="6212100" cy="6858000"/>
          </a:xfrm>
          <a:prstGeom prst="roundRect">
            <a:avLst>
              <a:gd fmla="val 16667" name="adj"/>
            </a:avLst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Reagan Esteves: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code to crop superpixel based on most red superpixel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a HSV code prototype based on red superpixel code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Jamie Hartman: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Broke code into modular function and to loop through multiple at time (Superpixel and Hue)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Charles Tyndal: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Pickle/Unpickle file creation with Mask RCNN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comparison file of high resolution of superpixel results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</a:rPr>
              <a:t>Chenyu Zhao: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Attempt of Clustering Red Superpixels for output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Created comparison file of superpixel results and pie chart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16200" y="530950"/>
            <a:ext cx="4719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Division</a:t>
            </a:r>
            <a:r>
              <a:rPr b="1" lang="es-ES" sz="4400">
                <a:solidFill>
                  <a:schemeClr val="dk1"/>
                </a:solidFill>
              </a:rPr>
              <a:t> of Work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25" y="1233500"/>
            <a:ext cx="5160350" cy="5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12" scaled="0"/>
        </a:gra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41"/>
          <p:cNvGrpSpPr/>
          <p:nvPr/>
        </p:nvGrpSpPr>
        <p:grpSpPr>
          <a:xfrm rot="10159670">
            <a:off x="-3581079" y="-1798996"/>
            <a:ext cx="8450125" cy="5984640"/>
            <a:chOff x="6315214" y="581964"/>
            <a:chExt cx="5730032" cy="6117950"/>
          </a:xfrm>
        </p:grpSpPr>
        <p:sp>
          <p:nvSpPr>
            <p:cNvPr id="298" name="Google Shape;298;p41"/>
            <p:cNvSpPr/>
            <p:nvPr/>
          </p:nvSpPr>
          <p:spPr>
            <a:xfrm rot="649267">
              <a:off x="6770594" y="987168"/>
              <a:ext cx="4819272" cy="5307542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1"/>
            <p:cNvSpPr/>
            <p:nvPr/>
          </p:nvSpPr>
          <p:spPr>
            <a:xfrm>
              <a:off x="6903721" y="1061895"/>
              <a:ext cx="4821848" cy="5310379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0" name="Google Shape;300;p41"/>
          <p:cNvSpPr txBox="1"/>
          <p:nvPr/>
        </p:nvSpPr>
        <p:spPr>
          <a:xfrm>
            <a:off x="3673726" y="1773947"/>
            <a:ext cx="48444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s-ES" sz="15355">
                <a:solidFill>
                  <a:srgbClr val="EA8D8D"/>
                </a:solidFill>
              </a:rPr>
              <a:t>3</a:t>
            </a:r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1857395" y="3400675"/>
            <a:ext cx="8756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Future Milestone Works</a:t>
            </a:r>
            <a:endParaRPr/>
          </a:p>
        </p:txBody>
      </p:sp>
      <p:sp>
        <p:nvSpPr>
          <p:cNvPr id="302" name="Google Shape;302;p41"/>
          <p:cNvSpPr/>
          <p:nvPr/>
        </p:nvSpPr>
        <p:spPr>
          <a:xfrm rot="-7121694">
            <a:off x="10056966" y="5359909"/>
            <a:ext cx="1194985" cy="1316057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1"/>
          <p:cNvSpPr/>
          <p:nvPr/>
        </p:nvSpPr>
        <p:spPr>
          <a:xfrm rot="-2700000">
            <a:off x="11444249" y="4536744"/>
            <a:ext cx="499341" cy="549932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5736689" y="5180124"/>
            <a:ext cx="641223" cy="641223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/>
        </p:nvSpPr>
        <p:spPr>
          <a:xfrm>
            <a:off x="266150" y="215725"/>
            <a:ext cx="12581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/>
              <a:t>Superpixel with HSV (Hue, Saturation, Value)</a:t>
            </a:r>
            <a:endParaRPr b="1" sz="4000"/>
          </a:p>
        </p:txBody>
      </p:sp>
      <p:sp>
        <p:nvSpPr>
          <p:cNvPr id="311" name="Google Shape;311;p42"/>
          <p:cNvSpPr txBox="1"/>
          <p:nvPr/>
        </p:nvSpPr>
        <p:spPr>
          <a:xfrm>
            <a:off x="299750" y="1182225"/>
            <a:ext cx="5454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Advantages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Less variance in different lightings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To remove shadows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Closer to how humans interpret and perceive color</a:t>
            </a:r>
            <a:endParaRPr sz="2100"/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Char char="■"/>
            </a:pPr>
            <a:r>
              <a:rPr lang="es-ES" sz="2100"/>
              <a:t>ex. what we view is red = wound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-ES" sz="2100"/>
              <a:t>Results: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Blue = Lower Hue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s-ES" sz="2100"/>
              <a:t>Yellow = Higher Hue</a:t>
            </a:r>
            <a:endParaRPr sz="2100"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650" y="1066550"/>
            <a:ext cx="4514900" cy="380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325" y="4384300"/>
            <a:ext cx="3362925" cy="2272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858002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>
            <p:ph idx="12" type="sldNum"/>
          </p:nvPr>
        </p:nvSpPr>
        <p:spPr>
          <a:xfrm>
            <a:off x="11385445" y="6226901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s-ES" sz="3300"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33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0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/>
        </p:nvSpPr>
        <p:spPr>
          <a:xfrm>
            <a:off x="6654820" y="138279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287925" y="1549900"/>
            <a:ext cx="11188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AI to identify skin diseases in people with darker skin tones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Why? 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address racial disparities in current AI recognition -&gt; leads to misdiagnosis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patients unable to afford (expensive)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source dataset: sub-Saharan African hospitals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Focus: </a:t>
            </a: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Buruli Ulcer, Yaw, Mycetoma, Leprosy, Scabies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Tasks:</a:t>
            </a:r>
            <a:endParaRPr b="1"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Enhancing images (cropping, filtering, applying boundary boxes and masks)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■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Mask_RCNN &amp; Superpixel</a:t>
            </a:r>
            <a:endParaRPr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rPr b="1"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Goals:</a:t>
            </a:r>
            <a:endParaRPr b="1" sz="20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○"/>
            </a:pPr>
            <a:r>
              <a:rPr lang="es-ES" sz="20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Improve accuracy and diagnosis wait times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890905" y="297689"/>
            <a:ext cx="103683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181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s-ES" sz="4400">
                <a:solidFill>
                  <a:schemeClr val="dk1"/>
                </a:solidFill>
              </a:rPr>
              <a:t>Overview</a:t>
            </a:r>
            <a:endParaRPr/>
          </a:p>
          <a:p>
            <a:pPr indent="0" lvl="0" marL="0" marR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130" name="Google Shape;130;p28"/>
          <p:cNvCxnSpPr/>
          <p:nvPr/>
        </p:nvCxnSpPr>
        <p:spPr>
          <a:xfrm>
            <a:off x="-87350" y="14296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28"/>
          <p:cNvCxnSpPr/>
          <p:nvPr/>
        </p:nvCxnSpPr>
        <p:spPr>
          <a:xfrm>
            <a:off x="-87350" y="57287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/>
        </p:nvSpPr>
        <p:spPr>
          <a:xfrm>
            <a:off x="6611220" y="1331947"/>
            <a:ext cx="4489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244325" y="1499050"/>
            <a:ext cx="11188200" cy="22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2000"/>
              <a:buFont typeface="Helvetica Neue"/>
              <a:buChar char="●"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38" name="Google Shape;138;p29"/>
          <p:cNvCxnSpPr/>
          <p:nvPr/>
        </p:nvCxnSpPr>
        <p:spPr>
          <a:xfrm>
            <a:off x="-130950" y="681372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29"/>
          <p:cNvCxnSpPr/>
          <p:nvPr/>
        </p:nvCxnSpPr>
        <p:spPr>
          <a:xfrm>
            <a:off x="-189050" y="652064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A890F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0" name="Google Shape;140;p29"/>
          <p:cNvSpPr/>
          <p:nvPr/>
        </p:nvSpPr>
        <p:spPr>
          <a:xfrm>
            <a:off x="322867" y="784483"/>
            <a:ext cx="2687700" cy="22869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6409233" y="811983"/>
            <a:ext cx="2009700" cy="2286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Enhancement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900" u="none" cap="none" strike="noStrike">
                <a:latin typeface="Calibri"/>
                <a:ea typeface="Calibri"/>
                <a:cs typeface="Calibri"/>
                <a:sym typeface="Calibri"/>
              </a:rPr>
              <a:t>[Super-resolution, Color calibration]</a:t>
            </a:r>
            <a:endParaRPr b="0" i="0" sz="1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9"/>
          <p:cNvSpPr/>
          <p:nvPr/>
        </p:nvSpPr>
        <p:spPr>
          <a:xfrm>
            <a:off x="6323333" y="3441650"/>
            <a:ext cx="2009700" cy="29484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[Domain </a:t>
            </a:r>
            <a:r>
              <a:rPr lang="es-ES" sz="2100">
                <a:latin typeface="Calibri"/>
                <a:ea typeface="Calibri"/>
                <a:cs typeface="Calibri"/>
                <a:sym typeface="Calibri"/>
              </a:rPr>
              <a:t>adaptation</a:t>
            </a: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, Augmentation]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8973367" y="3441650"/>
            <a:ext cx="2687700" cy="294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3766400" y="3441651"/>
            <a:ext cx="2009700" cy="294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[Deep learning, 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100" u="none" cap="none" strike="noStrike">
                <a:latin typeface="Calibri"/>
                <a:ea typeface="Calibri"/>
                <a:cs typeface="Calibri"/>
                <a:sym typeface="Calibri"/>
              </a:rPr>
              <a:t>Visual patterns]</a:t>
            </a:r>
            <a:endParaRPr b="0" i="0" sz="2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322867" y="3441650"/>
            <a:ext cx="2896500" cy="29484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9183700" y="904583"/>
            <a:ext cx="2896500" cy="22869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3061433" y="2054617"/>
            <a:ext cx="654000" cy="6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5755167" y="1925133"/>
            <a:ext cx="654000" cy="76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9"/>
          <p:cNvSpPr/>
          <p:nvPr/>
        </p:nvSpPr>
        <p:spPr>
          <a:xfrm>
            <a:off x="8504900" y="1925150"/>
            <a:ext cx="654000" cy="829200"/>
          </a:xfrm>
          <a:prstGeom prst="rightArrow">
            <a:avLst>
              <a:gd fmla="val 50000" name="adj1"/>
              <a:gd fmla="val 51155" name="adj2"/>
            </a:avLst>
          </a:prstGeom>
          <a:solidFill>
            <a:srgbClr val="9CC2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 rot="8628214">
            <a:off x="8437492" y="2931444"/>
            <a:ext cx="627883" cy="504455"/>
          </a:xfrm>
          <a:prstGeom prst="rightArrow">
            <a:avLst>
              <a:gd fmla="val 50000" name="adj1"/>
              <a:gd fmla="val 45203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8349333" y="3819417"/>
            <a:ext cx="654000" cy="63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9"/>
          <p:cNvSpPr/>
          <p:nvPr/>
        </p:nvSpPr>
        <p:spPr>
          <a:xfrm rot="10800000">
            <a:off x="5764867" y="3838683"/>
            <a:ext cx="536400" cy="6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9"/>
          <p:cNvSpPr/>
          <p:nvPr/>
        </p:nvSpPr>
        <p:spPr>
          <a:xfrm rot="10800000">
            <a:off x="3248967" y="3881550"/>
            <a:ext cx="474300" cy="63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449267" y="904583"/>
            <a:ext cx="243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Input: </a:t>
            </a: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Raw Images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person's foot&#10;&#10;Description automatically generated with low confidence"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868" y="1376774"/>
            <a:ext cx="2009600" cy="15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3705067" y="811983"/>
            <a:ext cx="2009700" cy="22869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ROI Detection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[Weakly supervised Segmentation]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3766400" y="811983"/>
            <a:ext cx="4566300" cy="4002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1:  Automatic Preprocessing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9969696" y="904581"/>
            <a:ext cx="132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Calibri"/>
                <a:ea typeface="Calibri"/>
                <a:cs typeface="Calibri"/>
                <a:sym typeface="Calibri"/>
              </a:rPr>
              <a:t>Output 1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-up of a person's foot&#10;&#10;Description automatically generated with low confidence" id="159" name="Google Shape;159;p29"/>
          <p:cNvPicPr preferRelativeResize="0"/>
          <p:nvPr/>
        </p:nvPicPr>
        <p:blipFill rotWithShape="1">
          <a:blip r:embed="rId3">
            <a:alphaModFix/>
          </a:blip>
          <a:srcRect b="33509" l="30955" r="36920" t="21776"/>
          <a:stretch/>
        </p:blipFill>
        <p:spPr>
          <a:xfrm>
            <a:off x="9412101" y="1339321"/>
            <a:ext cx="1567266" cy="1631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6177267" y="3607050"/>
            <a:ext cx="229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2: </a:t>
            </a:r>
            <a:endParaRPr b="1" sz="19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Disease Diagnosis</a:t>
            </a:r>
            <a:endParaRPr sz="1500"/>
          </a:p>
        </p:txBody>
      </p:sp>
      <p:sp>
        <p:nvSpPr>
          <p:cNvPr id="161" name="Google Shape;161;p29"/>
          <p:cNvSpPr txBox="1"/>
          <p:nvPr/>
        </p:nvSpPr>
        <p:spPr>
          <a:xfrm>
            <a:off x="9654967" y="3730050"/>
            <a:ext cx="132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latin typeface="Calibri"/>
                <a:ea typeface="Calibri"/>
                <a:cs typeface="Calibri"/>
                <a:sym typeface="Calibri"/>
              </a:rPr>
              <a:t>Output 2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/>
        </p:nvSpPr>
        <p:spPr>
          <a:xfrm>
            <a:off x="9368367" y="4171850"/>
            <a:ext cx="1897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Disease: buruli ulcer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300">
                <a:latin typeface="Calibri"/>
                <a:ea typeface="Calibri"/>
                <a:cs typeface="Calibri"/>
                <a:sym typeface="Calibri"/>
              </a:rPr>
              <a:t>Confidence: 90%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626100" y="3586444"/>
            <a:ext cx="229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Aim 3: 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205081" y="3586436"/>
            <a:ext cx="11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latin typeface="Calibri"/>
                <a:ea typeface="Calibri"/>
                <a:cs typeface="Calibri"/>
                <a:sym typeface="Calibri"/>
              </a:rPr>
              <a:t>Output 3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489662" y="5435650"/>
            <a:ext cx="2562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Visual Cues</a:t>
            </a:r>
            <a:endParaRPr sz="19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Calibri"/>
                <a:ea typeface="Calibri"/>
                <a:cs typeface="Calibri"/>
                <a:sym typeface="Calibri"/>
              </a:rPr>
              <a:t>Recovery Status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0979367" y="2436417"/>
            <a:ext cx="116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00">
                <a:latin typeface="Calibri"/>
                <a:ea typeface="Calibri"/>
                <a:cs typeface="Calibri"/>
                <a:sym typeface="Calibri"/>
              </a:rPr>
              <a:t>middle calf</a:t>
            </a:r>
            <a:endParaRPr sz="1500"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4">
            <a:alphaModFix/>
          </a:blip>
          <a:srcRect b="27102" l="44809" r="9358" t="28850"/>
          <a:stretch/>
        </p:blipFill>
        <p:spPr>
          <a:xfrm>
            <a:off x="1001650" y="4072816"/>
            <a:ext cx="1538832" cy="14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295425" y="1051000"/>
            <a:ext cx="56811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Mr. A has a Buruli ulcer 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○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Can’t meet expense and time for appointment and treatment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○"/>
            </a:pPr>
            <a:r>
              <a:rPr b="1" lang="es-ES" sz="25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take a photo of the problem -&gt; upload into our Application </a:t>
            </a:r>
            <a:r>
              <a:rPr lang="es-ES" sz="25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(Picture A)</a:t>
            </a:r>
            <a:endParaRPr sz="25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crops to bodypart/area of disease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Image is enhanced </a:t>
            </a:r>
            <a:r>
              <a:rPr lang="es-ES" sz="2500">
                <a:solidFill>
                  <a:srgbClr val="FF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(Picture B)</a:t>
            </a:r>
            <a:endParaRPr sz="2500">
              <a:solidFill>
                <a:srgbClr val="FF0000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Condensed Light"/>
              <a:buChar char="■"/>
            </a:pPr>
            <a:r>
              <a:rPr lang="es-ES" sz="25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Diagnosis is provided: Buruli Ulcer, and the confidence level </a:t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295425" y="498850"/>
            <a:ext cx="369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400"/>
              <a:t>Application</a:t>
            </a:r>
            <a:endParaRPr b="1" sz="440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75" y="1085000"/>
            <a:ext cx="5385026" cy="21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4">
            <a:alphaModFix/>
          </a:blip>
          <a:srcRect b="28892" l="45676" r="32308" t="29626"/>
          <a:stretch/>
        </p:blipFill>
        <p:spPr>
          <a:xfrm>
            <a:off x="7843063" y="4022400"/>
            <a:ext cx="2636699" cy="20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6432575" y="2842925"/>
            <a:ext cx="22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rgbClr val="FFFFFF"/>
                </a:solidFill>
              </a:rPr>
              <a:t>Picture A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7843075" y="5610825"/>
            <a:ext cx="121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>
                <a:solidFill>
                  <a:schemeClr val="lt1"/>
                </a:solidFill>
              </a:rPr>
              <a:t>Picture B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00" scaled="0"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1"/>
          <p:cNvGrpSpPr/>
          <p:nvPr/>
        </p:nvGrpSpPr>
        <p:grpSpPr>
          <a:xfrm rot="10159727">
            <a:off x="-3578618" y="-1794656"/>
            <a:ext cx="8443950" cy="5980253"/>
            <a:chOff x="6317767" y="581964"/>
            <a:chExt cx="5725726" cy="6113701"/>
          </a:xfrm>
        </p:grpSpPr>
        <p:sp>
          <p:nvSpPr>
            <p:cNvPr id="184" name="Google Shape;184;p31"/>
            <p:cNvSpPr/>
            <p:nvPr/>
          </p:nvSpPr>
          <p:spPr>
            <a:xfrm rot="647877">
              <a:off x="6772072" y="986231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903721" y="1061895"/>
              <a:ext cx="4817115" cy="5305167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31"/>
          <p:cNvSpPr txBox="1"/>
          <p:nvPr/>
        </p:nvSpPr>
        <p:spPr>
          <a:xfrm>
            <a:off x="3673726" y="1773947"/>
            <a:ext cx="4844548" cy="1834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87" name="Google Shape;187;p31"/>
          <p:cNvSpPr txBox="1"/>
          <p:nvPr/>
        </p:nvSpPr>
        <p:spPr>
          <a:xfrm>
            <a:off x="1842850" y="3501400"/>
            <a:ext cx="8669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Last Semester’s Results</a:t>
            </a:r>
            <a:endParaRPr/>
          </a:p>
        </p:txBody>
      </p:sp>
      <p:sp>
        <p:nvSpPr>
          <p:cNvPr id="188" name="Google Shape;188;p31"/>
          <p:cNvSpPr/>
          <p:nvPr/>
        </p:nvSpPr>
        <p:spPr>
          <a:xfrm rot="-7121328">
            <a:off x="10057437" y="5361805"/>
            <a:ext cx="1193498" cy="1314418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/>
          <p:nvPr/>
        </p:nvSpPr>
        <p:spPr>
          <a:xfrm rot="-2720386">
            <a:off x="11444240" y="4534776"/>
            <a:ext cx="498895" cy="549441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5736689" y="5180124"/>
            <a:ext cx="645598" cy="645598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58100" y="-1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Mask RCNN</a:t>
            </a:r>
            <a:endParaRPr sz="3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8614884" y="47980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300">
                <a:solidFill>
                  <a:srgbClr val="FFFFFF"/>
                </a:solidFill>
                <a:latin typeface="Advent Pro"/>
                <a:ea typeface="Advent Pro"/>
                <a:cs typeface="Advent Pro"/>
                <a:sym typeface="Advent Pro"/>
              </a:rPr>
              <a:t>‹#›</a:t>
            </a:fld>
            <a:endParaRPr sz="1300">
              <a:solidFill>
                <a:srgbClr val="FFFFFF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52700" y="455425"/>
            <a:ext cx="1168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s-ES" sz="2000">
                <a:solidFill>
                  <a:schemeClr val="dk1"/>
                </a:solidFill>
              </a:rPr>
              <a:t>Instance segmentation, detects objects’ masks, and return object bounding boxes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s-ES" sz="2000">
                <a:solidFill>
                  <a:schemeClr val="dk1"/>
                </a:solidFill>
              </a:rPr>
              <a:t>Purpose: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Getting the bounding boxes and drawing the segmentation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/>
              <a:t>Runs segmentation &amp; bounding boxes through the images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b="0" l="0" r="1058" t="4498"/>
          <a:stretch/>
        </p:blipFill>
        <p:spPr>
          <a:xfrm>
            <a:off x="6028000" y="1775775"/>
            <a:ext cx="5654199" cy="47891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b="0" l="0" r="0" t="3269"/>
          <a:stretch/>
        </p:blipFill>
        <p:spPr>
          <a:xfrm>
            <a:off x="277225" y="1819400"/>
            <a:ext cx="5532224" cy="481847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20000"/>
              </a:srgbClr>
            </a:gs>
            <a:gs pos="99000">
              <a:srgbClr val="A890FE">
                <a:alpha val="20000"/>
              </a:srgbClr>
            </a:gs>
            <a:gs pos="100000">
              <a:srgbClr val="A890FE">
                <a:alpha val="20000"/>
              </a:srgbClr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idx="4294967295" type="title"/>
          </p:nvPr>
        </p:nvSpPr>
        <p:spPr>
          <a:xfrm>
            <a:off x="162900" y="156357"/>
            <a:ext cx="10272000" cy="73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/>
              <a:t>Mask RCNN Results</a:t>
            </a:r>
            <a:endParaRPr b="1"/>
          </a:p>
        </p:txBody>
      </p:sp>
      <p:sp>
        <p:nvSpPr>
          <p:cNvPr id="206" name="Google Shape;206;p33"/>
          <p:cNvSpPr txBox="1"/>
          <p:nvPr>
            <p:ph idx="4294967295" type="body"/>
          </p:nvPr>
        </p:nvSpPr>
        <p:spPr>
          <a:xfrm>
            <a:off x="118238" y="888050"/>
            <a:ext cx="6550200" cy="16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Ratings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6AA84F"/>
                </a:highlight>
              </a:rPr>
              <a:t>Good </a:t>
            </a:r>
            <a:r>
              <a:rPr lang="es-ES" sz="2000"/>
              <a:t> = bounding box on body part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F1C232"/>
                </a:highlight>
              </a:rPr>
              <a:t>Mid</a:t>
            </a:r>
            <a:r>
              <a:rPr lang="es-ES" sz="2000"/>
              <a:t> = bounding box on body part and background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highlight>
                  <a:srgbClr val="CC0000"/>
                </a:highlight>
              </a:rPr>
              <a:t>Bad</a:t>
            </a:r>
            <a:r>
              <a:rPr lang="es-ES" sz="2000"/>
              <a:t>= bounding box not on body part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Accuracy:</a:t>
            </a:r>
            <a:r>
              <a:rPr lang="es-ES" sz="2000"/>
              <a:t> Mid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-ES" sz="2000"/>
              <a:t>Problems:</a:t>
            </a:r>
            <a:r>
              <a:rPr lang="es-ES" sz="2000"/>
              <a:t> Non uniform backgrounds, overexposure</a:t>
            </a:r>
            <a:endParaRPr sz="2000"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383650" y="3824675"/>
            <a:ext cx="5876476" cy="260860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4">
            <a:alphaModFix/>
          </a:blip>
          <a:srcRect b="10128" l="0" r="0" t="0"/>
          <a:stretch/>
        </p:blipFill>
        <p:spPr>
          <a:xfrm>
            <a:off x="6683025" y="203275"/>
            <a:ext cx="5048176" cy="2923918"/>
          </a:xfrm>
          <a:prstGeom prst="rect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5">
            <a:alphaModFix/>
          </a:blip>
          <a:srcRect b="9461" l="0" r="0" t="0"/>
          <a:stretch/>
        </p:blipFill>
        <p:spPr>
          <a:xfrm>
            <a:off x="6683025" y="3531475"/>
            <a:ext cx="5191075" cy="3022850"/>
          </a:xfrm>
          <a:prstGeom prst="rect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0" name="Google Shape;210;p33"/>
          <p:cNvSpPr txBox="1"/>
          <p:nvPr/>
        </p:nvSpPr>
        <p:spPr>
          <a:xfrm>
            <a:off x="10434900" y="2505633"/>
            <a:ext cx="156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latin typeface="Advent Pro"/>
                <a:ea typeface="Advent Pro"/>
                <a:cs typeface="Advent Pro"/>
                <a:sym typeface="Advent Pro"/>
              </a:rPr>
              <a:t>Buruli Ulcer</a:t>
            </a:r>
            <a:endParaRPr b="1" sz="19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A8D8D">
                <a:alpha val="45882"/>
              </a:srgbClr>
            </a:gs>
            <a:gs pos="99000">
              <a:srgbClr val="A890FE">
                <a:alpha val="31764"/>
              </a:srgbClr>
            </a:gs>
            <a:gs pos="100000">
              <a:srgbClr val="A890FE">
                <a:alpha val="31764"/>
              </a:srgbClr>
            </a:gs>
          </a:gsLst>
          <a:lin ang="540001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4"/>
          <p:cNvGrpSpPr/>
          <p:nvPr/>
        </p:nvGrpSpPr>
        <p:grpSpPr>
          <a:xfrm rot="10159670">
            <a:off x="-3581079" y="-1798996"/>
            <a:ext cx="8450125" cy="5984640"/>
            <a:chOff x="6315214" y="581964"/>
            <a:chExt cx="5730032" cy="6117950"/>
          </a:xfrm>
        </p:grpSpPr>
        <p:sp>
          <p:nvSpPr>
            <p:cNvPr id="216" name="Google Shape;216;p34"/>
            <p:cNvSpPr/>
            <p:nvPr/>
          </p:nvSpPr>
          <p:spPr>
            <a:xfrm rot="649267">
              <a:off x="6770594" y="987168"/>
              <a:ext cx="4819272" cy="5307542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>
                    <a:alpha val="45882"/>
                  </a:srgbClr>
                </a:gs>
                <a:gs pos="99000">
                  <a:srgbClr val="A890FE">
                    <a:alpha val="31764"/>
                  </a:srgbClr>
                </a:gs>
                <a:gs pos="100000">
                  <a:srgbClr val="A890FE">
                    <a:alpha val="31764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6903721" y="1061895"/>
              <a:ext cx="4821848" cy="5310379"/>
            </a:xfrm>
            <a:custGeom>
              <a:rect b="b" l="l" r="r" t="t"/>
              <a:pathLst>
                <a:path extrusionOk="0" h="4860759" w="4413591">
                  <a:moveTo>
                    <a:pt x="274681" y="2536257"/>
                  </a:moveTo>
                  <a:cubicBezTo>
                    <a:pt x="1525966" y="705853"/>
                    <a:pt x="1868501" y="0"/>
                    <a:pt x="3003443" y="0"/>
                  </a:cubicBezTo>
                  <a:cubicBezTo>
                    <a:pt x="4138385" y="0"/>
                    <a:pt x="4384669" y="1401315"/>
                    <a:pt x="4384669" y="2536257"/>
                  </a:cubicBezTo>
                  <a:cubicBezTo>
                    <a:pt x="4384669" y="3671199"/>
                    <a:pt x="4658150" y="4860759"/>
                    <a:pt x="3523208" y="4860759"/>
                  </a:cubicBezTo>
                  <a:cubicBezTo>
                    <a:pt x="2388266" y="4860759"/>
                    <a:pt x="-976604" y="4366661"/>
                    <a:pt x="274681" y="2536257"/>
                  </a:cubicBezTo>
                  <a:close/>
                </a:path>
              </a:pathLst>
            </a:custGeom>
            <a:gradFill>
              <a:gsLst>
                <a:gs pos="0">
                  <a:srgbClr val="EA8D8D"/>
                </a:gs>
                <a:gs pos="99000">
                  <a:srgbClr val="A890FE"/>
                </a:gs>
                <a:gs pos="100000">
                  <a:srgbClr val="A890F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34"/>
          <p:cNvSpPr txBox="1"/>
          <p:nvPr/>
        </p:nvSpPr>
        <p:spPr>
          <a:xfrm>
            <a:off x="3673726" y="1773947"/>
            <a:ext cx="48444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ts val="15355"/>
              <a:buFont typeface="Arial"/>
              <a:buNone/>
            </a:pPr>
            <a:r>
              <a:rPr b="1" lang="es-ES" sz="15355">
                <a:solidFill>
                  <a:srgbClr val="EA8D8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1857395" y="3400675"/>
            <a:ext cx="8756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s-ES" sz="7200">
                <a:solidFill>
                  <a:schemeClr val="lt1"/>
                </a:solidFill>
              </a:rPr>
              <a:t>Work Conducted So Far</a:t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 rot="-7121694">
            <a:off x="10056966" y="5359909"/>
            <a:ext cx="1194985" cy="1316057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 rot="-2700000">
            <a:off x="11444249" y="4536744"/>
            <a:ext cx="499341" cy="549932"/>
          </a:xfrm>
          <a:custGeom>
            <a:rect b="b" l="l" r="r" t="t"/>
            <a:pathLst>
              <a:path extrusionOk="0" h="4860759" w="4413591">
                <a:moveTo>
                  <a:pt x="274681" y="2536257"/>
                </a:moveTo>
                <a:cubicBezTo>
                  <a:pt x="1525966" y="705853"/>
                  <a:pt x="1868501" y="0"/>
                  <a:pt x="3003443" y="0"/>
                </a:cubicBezTo>
                <a:cubicBezTo>
                  <a:pt x="4138385" y="0"/>
                  <a:pt x="4384669" y="1401315"/>
                  <a:pt x="4384669" y="2536257"/>
                </a:cubicBezTo>
                <a:cubicBezTo>
                  <a:pt x="4384669" y="3671199"/>
                  <a:pt x="4658150" y="4860759"/>
                  <a:pt x="3523208" y="4860759"/>
                </a:cubicBezTo>
                <a:cubicBezTo>
                  <a:pt x="2388266" y="4860759"/>
                  <a:pt x="-976604" y="4366661"/>
                  <a:pt x="274681" y="2536257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5736689" y="5180124"/>
            <a:ext cx="641223" cy="641223"/>
          </a:xfrm>
          <a:custGeom>
            <a:rect b="b" l="l" r="r" t="t"/>
            <a:pathLst>
              <a:path extrusionOk="0" h="5829300" w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gradFill>
            <a:gsLst>
              <a:gs pos="0">
                <a:srgbClr val="EA8D8D"/>
              </a:gs>
              <a:gs pos="99000">
                <a:srgbClr val="A890FE"/>
              </a:gs>
              <a:gs pos="100000">
                <a:srgbClr val="A890F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